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9" r:id="rId2"/>
    <p:sldId id="288" r:id="rId3"/>
    <p:sldId id="290" r:id="rId4"/>
    <p:sldId id="289" r:id="rId5"/>
    <p:sldId id="291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5" r:id="rId20"/>
    <p:sldId id="284" r:id="rId21"/>
    <p:sldId id="279" r:id="rId22"/>
    <p:sldId id="287" r:id="rId23"/>
    <p:sldId id="286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522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A396B-6A89-4563-801B-53EEF057D1FA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56BA2-BF18-4185-836C-340C15B42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3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DEBC60-E865-4B4A-AD3E-4092C03E99F5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058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998B24-9AB2-4C8D-9960-2C9C5B73DF78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39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8F7E0F-1006-4AEC-919A-D92584856BFB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7690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88A4CF-F642-4181-B529-467E64774BE8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356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051C11-4876-4777-B58E-F7F53571171E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400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C139F7-B6D7-4733-85D9-09CC74808A9F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6708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3E5BB6-678D-4670-BF31-926E9FDFBB23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282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2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98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27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5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8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9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3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3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8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2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6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AE61-F03B-4EAB-B5F4-2850297C411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005B-B608-41DE-9F4C-CE972D307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9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414" y="1825625"/>
            <a:ext cx="11401586" cy="4351338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What is advocacy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is campaigning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your successes? </a:t>
            </a:r>
          </a:p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your challenges?</a:t>
            </a:r>
            <a:endParaRPr lang="en-GB" sz="4800" dirty="0"/>
          </a:p>
          <a:p>
            <a:endParaRPr lang="en-GB" sz="4800" dirty="0"/>
          </a:p>
        </p:txBody>
      </p:sp>
      <p:pic>
        <p:nvPicPr>
          <p:cNvPr id="6" name="Picture 5" descr="Advantage_Africa_new logo_19thO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12822"/>
            <a:ext cx="12192000" cy="1512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smtClean="0">
                <a:solidFill>
                  <a:srgbClr val="C00000"/>
                </a:solidFill>
                <a:latin typeface="Trebuchet MS" panose="020B0603020202020204" pitchFamily="34" charset="0"/>
              </a:rPr>
              <a:t>Session 16: Advocacy Campaigning</a:t>
            </a:r>
            <a:br>
              <a:rPr lang="en-GB" b="1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GB" b="1" smtClean="0">
                <a:solidFill>
                  <a:srgbClr val="C00000"/>
                </a:solidFill>
                <a:latin typeface="Trebuchet MS" panose="020B0603020202020204" pitchFamily="34" charset="0"/>
              </a:rPr>
              <a:t> and Working with the Media</a:t>
            </a:r>
            <a:r>
              <a:rPr lang="en-GB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br>
              <a:rPr lang="en-GB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2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3" name="Picture 4" descr="Albinism (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6132514" y="6381750"/>
            <a:ext cx="442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Cities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6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3011" name="Picture 4" descr="IMG_9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6132514" y="6381750"/>
            <a:ext cx="442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Radio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0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58" name="Rectangle 3" descr="IMG_4234"/>
          <p:cNvSpPr>
            <a:spLocks noGrp="1" noChangeAspect="1" noChangeArrowheads="1"/>
          </p:cNvSpPr>
          <p:nvPr isPhoto="1"/>
        </p:nvSpPr>
        <p:spPr bwMode="auto">
          <a:xfrm>
            <a:off x="1524000" y="-3175"/>
            <a:ext cx="10333038" cy="68881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6167439" y="6308725"/>
            <a:ext cx="442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Events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2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2" name="Rectangle 3" descr="IMG_4215"/>
          <p:cNvSpPr>
            <a:spLocks noGrp="1" noChangeAspect="1" noChangeArrowheads="1"/>
          </p:cNvSpPr>
          <p:nvPr isPhoto="1"/>
        </p:nvSpPr>
        <p:spPr bwMode="auto">
          <a:xfrm>
            <a:off x="623887" y="-193675"/>
            <a:ext cx="10728326" cy="7151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6167439" y="6381750"/>
            <a:ext cx="442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TV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2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7" name="Picture 5" descr="sc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"/>
            <a:ext cx="1436528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167439" y="6381750"/>
            <a:ext cx="442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b="1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46273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0179" name="Picture 4" descr="albinos 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6781800" y="63817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IAAD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9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7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6988"/>
            <a:ext cx="1216977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37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1" name="Picture 7" descr="7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-100013"/>
            <a:ext cx="10620376" cy="69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26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5" name="Picture 5" descr="7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26988"/>
            <a:ext cx="11412538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519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3" name="Picture 6" descr="IMG_8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5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7" descr="IMG_83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0862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IMG_48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429001"/>
            <a:ext cx="47879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743700" y="63817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Getting the message out</a:t>
            </a:r>
          </a:p>
        </p:txBody>
      </p:sp>
    </p:spTree>
    <p:extLst>
      <p:ext uri="{BB962C8B-B14F-4D97-AF65-F5344CB8AC3E}">
        <p14:creationId xmlns:p14="http://schemas.microsoft.com/office/powerpoint/2010/main" val="75612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414" y="1825625"/>
            <a:ext cx="11401586" cy="4351338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does advocacy?</a:t>
            </a:r>
          </a:p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Approaches to advocacy</a:t>
            </a:r>
          </a:p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advocacy cycle</a:t>
            </a:r>
          </a:p>
        </p:txBody>
      </p:sp>
      <p:pic>
        <p:nvPicPr>
          <p:cNvPr id="6" name="Picture 5" descr="Advantage_Africa_new logo_19thO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298" name="Picture 3" descr="IMG_8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6781800" y="63817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In boardrooms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7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0" name="Rectangle 3" descr="Albinism (35)"/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6781800" y="63817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</a:rPr>
              <a:t>Whatever </a:t>
            </a:r>
            <a:r>
              <a:rPr lang="en-US" altLang="en-US" sz="2400" b="1" dirty="0">
                <a:solidFill>
                  <a:schemeClr val="bg1"/>
                </a:solidFill>
              </a:rPr>
              <a:t>it takes</a:t>
            </a:r>
          </a:p>
        </p:txBody>
      </p:sp>
    </p:spTree>
    <p:extLst>
      <p:ext uri="{BB962C8B-B14F-4D97-AF65-F5344CB8AC3E}">
        <p14:creationId xmlns:p14="http://schemas.microsoft.com/office/powerpoint/2010/main" val="113841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81800" y="6381750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2400" b="1" dirty="0" smtClean="0"/>
              <a:t>National conference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07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81196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 the Media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30644"/>
            <a:ext cx="117307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5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81196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 Points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30644"/>
            <a:ext cx="117307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7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vantage_Africa_new logo_19thO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4507" r="4700" b="3690"/>
          <a:stretch/>
        </p:blipFill>
        <p:spPr>
          <a:xfrm rot="60000">
            <a:off x="399151" y="400334"/>
            <a:ext cx="7104279" cy="626043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7519" y="338817"/>
            <a:ext cx="4210050" cy="555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Advocacy Cycle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19" y="1132145"/>
            <a:ext cx="4210050" cy="41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822"/>
            <a:ext cx="12192000" cy="151280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Trebuchet MS" panose="020B0603020202020204" pitchFamily="34" charset="0"/>
              </a:rPr>
              <a:t>Session 16: Advocacy Campaigning</a:t>
            </a:r>
            <a:br>
              <a:rPr lang="en-GB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GB" b="1" dirty="0">
                <a:solidFill>
                  <a:srgbClr val="C00000"/>
                </a:solidFill>
                <a:latin typeface="Trebuchet MS" panose="020B0603020202020204" pitchFamily="34" charset="0"/>
              </a:rPr>
              <a:t> and Working with the Media</a:t>
            </a:r>
            <a:r>
              <a:rPr lang="en-GB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br>
              <a:rPr lang="en-GB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414" y="1825625"/>
            <a:ext cx="11401586" cy="4351338"/>
          </a:xfrm>
        </p:spPr>
        <p:txBody>
          <a:bodyPr>
            <a:normAutofit/>
          </a:bodyPr>
          <a:lstStyle/>
          <a:p>
            <a:r>
              <a:rPr lang="en-GB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basis of successful advocacy is the truth</a:t>
            </a:r>
          </a:p>
          <a:p>
            <a:r>
              <a:rPr lang="en-GB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ey to credibility is accurate information</a:t>
            </a:r>
          </a:p>
          <a:p>
            <a:r>
              <a:rPr lang="en-GB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Understatement often succeeds best</a:t>
            </a:r>
          </a:p>
          <a:p>
            <a:r>
              <a:rPr lang="en-GB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Message must be credible to other side</a:t>
            </a:r>
          </a:p>
          <a:p>
            <a:r>
              <a:rPr lang="en-GB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successful advocate seeks to educate</a:t>
            </a:r>
          </a:p>
        </p:txBody>
      </p:sp>
      <p:pic>
        <p:nvPicPr>
          <p:cNvPr id="6" name="Picture 5" descr="Advantage_Africa_new logo_19thO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2192000" cy="281196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from SNUPA’s Experience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dvantage_Africa_new logo_19thO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03906"/>
            <a:ext cx="27003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734" y="476032"/>
            <a:ext cx="170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Lillian with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baby Carolyn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027" y="115130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Susan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30644"/>
            <a:ext cx="117307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9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5" descr="19024528_1392952924131459_1057895985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87" y="0"/>
            <a:ext cx="12756617" cy="717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13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19" name="Picture 4" descr="IMG_39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6240464" y="6400800"/>
            <a:ext cx="442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Raising Awareness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8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6" name="Rectangle 3" descr="IMG_3929"/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6240464" y="6400800"/>
            <a:ext cx="442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Villages and rural areas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8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 descr="Albinism (38)"/>
          <p:cNvSpPr>
            <a:spLocks noGrp="1" noChangeAspect="1" noChangeArrowheads="1"/>
          </p:cNvSpPr>
          <p:nvPr isPhoto="1"/>
        </p:nvSpPr>
        <p:spPr bwMode="auto">
          <a:xfrm>
            <a:off x="3449638" y="-51052"/>
            <a:ext cx="5326062" cy="71008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189414" y="6356350"/>
            <a:ext cx="442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Schools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3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132</Words>
  <Application>Microsoft Office PowerPoint</Application>
  <PresentationFormat>Widescreen</PresentationFormat>
  <Paragraphs>50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Session 16: Advocacy Campaigning  and Working with the Media  </vt:lpstr>
      <vt:lpstr>Learning from SNUPA’s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with the Media</vt:lpstr>
      <vt:lpstr>Action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</dc:creator>
  <cp:lastModifiedBy>Andrew</cp:lastModifiedBy>
  <cp:revision>37</cp:revision>
  <dcterms:created xsi:type="dcterms:W3CDTF">2018-02-05T11:13:09Z</dcterms:created>
  <dcterms:modified xsi:type="dcterms:W3CDTF">2018-03-28T16:16:37Z</dcterms:modified>
</cp:coreProperties>
</file>