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2" r:id="rId5"/>
    <p:sldId id="271" r:id="rId6"/>
    <p:sldId id="272" r:id="rId7"/>
    <p:sldId id="270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87" y="1222937"/>
            <a:ext cx="10045332" cy="5001768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3: Advantage Africa’s Strategic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0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960894" y="247974"/>
            <a:ext cx="8084492" cy="6447294"/>
            <a:chOff x="960894" y="247974"/>
            <a:chExt cx="8084492" cy="6447294"/>
          </a:xfrm>
        </p:grpSpPr>
        <p:pic>
          <p:nvPicPr>
            <p:cNvPr id="4" name="Picture 3" descr="Advantage Africa SWOT analysis 7th February 201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566" b="16553"/>
            <a:stretch>
              <a:fillRect/>
            </a:stretch>
          </p:blipFill>
          <p:spPr bwMode="auto">
            <a:xfrm>
              <a:off x="960894" y="247974"/>
              <a:ext cx="4819973" cy="6447294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5329278" y="247974"/>
              <a:ext cx="371610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 smtClean="0">
                  <a:solidFill>
                    <a:srgbClr val="C00000"/>
                  </a:solidFill>
                  <a:latin typeface="Trebuchet MS" panose="020B0603020202020204" pitchFamily="34" charset="0"/>
                </a:rPr>
                <a:t>SWOT analysis</a:t>
              </a:r>
              <a:r>
                <a:rPr lang="en-GB" sz="3200" dirty="0" smtClean="0">
                  <a:solidFill>
                    <a:srgbClr val="C00000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algn="ctr"/>
              <a:endParaRPr lang="en-GB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77445" y="1109748"/>
            <a:ext cx="5038853" cy="4994158"/>
            <a:chOff x="6477445" y="1109748"/>
            <a:chExt cx="5038853" cy="49941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25560" y="1109748"/>
              <a:ext cx="4690738" cy="435932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477445" y="5242132"/>
              <a:ext cx="35195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 smtClean="0">
                  <a:solidFill>
                    <a:srgbClr val="C00000"/>
                  </a:solidFill>
                  <a:latin typeface="Trebuchet MS" panose="020B0603020202020204" pitchFamily="34" charset="0"/>
                </a:rPr>
                <a:t>Deprivation Trap</a:t>
              </a:r>
              <a:r>
                <a:rPr lang="en-GB" sz="3200" dirty="0" smtClean="0">
                  <a:solidFill>
                    <a:srgbClr val="C00000"/>
                  </a:solidFill>
                  <a:latin typeface="Trebuchet MS" panose="020B0603020202020204" pitchFamily="34" charset="0"/>
                </a:rPr>
                <a:t> </a:t>
              </a:r>
            </a:p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96589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8126" y="335547"/>
            <a:ext cx="747562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Focus of organisation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58063" y="1505549"/>
            <a:ext cx="6946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Balanced approach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75% at community level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25% advocacy / dissemination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06" y="335547"/>
            <a:ext cx="5160293" cy="636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2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We’ve also discussed …</a:t>
            </a:r>
            <a:endParaRPr lang="en-GB" sz="4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089" y="1059550"/>
            <a:ext cx="11357810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3400" b="1" dirty="0">
                <a:latin typeface="Trebuchet MS" panose="020B0603020202020204" pitchFamily="34" charset="0"/>
              </a:rPr>
              <a:t>Where we are working</a:t>
            </a: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In at least two countries</a:t>
            </a:r>
            <a:br>
              <a:rPr lang="en-GB" sz="3400" dirty="0" smtClean="0"/>
            </a:br>
            <a:r>
              <a:rPr lang="en-GB" sz="3400" dirty="0" smtClean="0"/>
              <a:t>Open to a merger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400" b="1" dirty="0" smtClean="0"/>
              <a:t>Who to work with</a:t>
            </a:r>
            <a:br>
              <a:rPr lang="en-GB" sz="3400" b="1" dirty="0" smtClean="0"/>
            </a:br>
            <a:r>
              <a:rPr lang="en-GB" sz="3400" dirty="0" smtClean="0"/>
              <a:t>Existing partnerships will be reviewed</a:t>
            </a:r>
            <a:br>
              <a:rPr lang="en-GB" sz="3400" dirty="0" smtClean="0"/>
            </a:br>
            <a:r>
              <a:rPr lang="en-GB" sz="3400" dirty="0" smtClean="0"/>
              <a:t>Which partners fit with twin approach? Expand/ reduce?</a:t>
            </a:r>
            <a:br>
              <a:rPr lang="en-GB" sz="3400" dirty="0" smtClean="0"/>
            </a:br>
            <a:r>
              <a:rPr lang="en-GB" sz="3400" dirty="0" smtClean="0"/>
              <a:t>New partners - require intensive support</a:t>
            </a:r>
            <a:br>
              <a:rPr lang="en-GB" sz="3400" dirty="0" smtClean="0"/>
            </a:br>
            <a:r>
              <a:rPr lang="en-GB" sz="3400" dirty="0" smtClean="0"/>
              <a:t>Some existing partners - quite intensive support</a:t>
            </a:r>
            <a:br>
              <a:rPr lang="en-GB" sz="3400" dirty="0" smtClean="0"/>
            </a:br>
            <a:r>
              <a:rPr lang="en-GB" sz="3400" dirty="0" smtClean="0"/>
              <a:t>Exiting partners – less intensive support </a:t>
            </a:r>
            <a:r>
              <a:rPr lang="en-GB" sz="3400" dirty="0" err="1" smtClean="0"/>
              <a:t>eg</a:t>
            </a:r>
            <a:r>
              <a:rPr lang="en-GB" sz="3400" dirty="0" smtClean="0"/>
              <a:t> fundraising</a:t>
            </a:r>
            <a:r>
              <a:rPr lang="en-GB" sz="3300" dirty="0" smtClean="0"/>
              <a:t/>
            </a:r>
            <a:br>
              <a:rPr lang="en-GB" sz="3300" dirty="0" smtClean="0"/>
            </a:br>
            <a:endParaRPr lang="en-GB" sz="3300" dirty="0" smtClean="0"/>
          </a:p>
        </p:txBody>
      </p:sp>
    </p:spTree>
    <p:extLst>
      <p:ext uri="{BB962C8B-B14F-4D97-AF65-F5344CB8AC3E}">
        <p14:creationId xmlns:p14="http://schemas.microsoft.com/office/powerpoint/2010/main" val="237385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089" y="829975"/>
            <a:ext cx="11357810" cy="602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3400" b="1" dirty="0" smtClean="0">
                <a:latin typeface="Trebuchet MS" panose="020B0603020202020204" pitchFamily="34" charset="0"/>
              </a:rPr>
              <a:t>What type of activities</a:t>
            </a: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Focus on beneficiary type not sector</a:t>
            </a:r>
            <a:br>
              <a:rPr lang="en-GB" sz="3400" dirty="0" smtClean="0"/>
            </a:br>
            <a:r>
              <a:rPr lang="en-GB" sz="3400" dirty="0" smtClean="0"/>
              <a:t>Remain holistic, so might include water, livelihoods, health</a:t>
            </a:r>
            <a:br>
              <a:rPr lang="en-GB" sz="3400" dirty="0" smtClean="0"/>
            </a:br>
            <a:r>
              <a:rPr lang="en-GB" sz="3400" dirty="0" smtClean="0"/>
              <a:t>.. among disabled people, people with albinism </a:t>
            </a:r>
            <a:r>
              <a:rPr lang="en-GB" sz="3400" dirty="0" err="1" smtClean="0"/>
              <a:t>etc</a:t>
            </a:r>
            <a:endParaRPr lang="en-GB" sz="3400" dirty="0" smtClean="0"/>
          </a:p>
          <a:p>
            <a:pPr marL="285750" lvl="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400" b="1" dirty="0" smtClean="0"/>
              <a:t>Beneficiaries</a:t>
            </a: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Disabled people</a:t>
            </a:r>
            <a:br>
              <a:rPr lang="en-GB" sz="3400" dirty="0" smtClean="0"/>
            </a:br>
            <a:r>
              <a:rPr lang="en-GB" sz="3400" dirty="0" err="1" smtClean="0"/>
              <a:t>People</a:t>
            </a:r>
            <a:r>
              <a:rPr lang="en-GB" sz="3400" dirty="0" smtClean="0"/>
              <a:t> affected by HIV?</a:t>
            </a:r>
            <a:br>
              <a:rPr lang="en-GB" sz="3400" dirty="0" smtClean="0"/>
            </a:br>
            <a:r>
              <a:rPr lang="en-GB" sz="3400" dirty="0" smtClean="0"/>
              <a:t>Women and girls? Street children?</a:t>
            </a:r>
            <a:br>
              <a:rPr lang="en-GB" sz="3400" dirty="0" smtClean="0"/>
            </a:br>
            <a:r>
              <a:rPr lang="en-GB" sz="3400" dirty="0" smtClean="0"/>
              <a:t>Leaving no one behind</a:t>
            </a:r>
          </a:p>
          <a:p>
            <a:pPr lvl="0"/>
            <a:r>
              <a:rPr lang="en-GB" sz="3300" dirty="0" smtClean="0"/>
              <a:t/>
            </a:r>
            <a:br>
              <a:rPr lang="en-GB" sz="3300" dirty="0" smtClean="0"/>
            </a:br>
            <a:endParaRPr lang="en-GB" sz="3300" dirty="0" smtClean="0"/>
          </a:p>
        </p:txBody>
      </p:sp>
    </p:spTree>
    <p:extLst>
      <p:ext uri="{BB962C8B-B14F-4D97-AF65-F5344CB8AC3E}">
        <p14:creationId xmlns:p14="http://schemas.microsoft.com/office/powerpoint/2010/main" val="11998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01053" y="1505549"/>
            <a:ext cx="11357810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3400" b="1" dirty="0" smtClean="0">
                <a:latin typeface="Trebuchet MS" panose="020B0603020202020204" pitchFamily="34" charset="0"/>
              </a:rPr>
              <a:t>Capacity and funding. What we aim to achieve for:</a:t>
            </a:r>
            <a:br>
              <a:rPr lang="en-GB" sz="3400" b="1" dirty="0" smtClean="0">
                <a:latin typeface="Trebuchet MS" panose="020B0603020202020204" pitchFamily="34" charset="0"/>
              </a:rPr>
            </a:br>
            <a:r>
              <a:rPr lang="en-GB" sz="3400" dirty="0" smtClean="0">
                <a:latin typeface="Trebuchet MS" panose="020B0603020202020204" pitchFamily="34" charset="0"/>
              </a:rPr>
              <a:t>Community development</a:t>
            </a:r>
            <a:br>
              <a:rPr lang="en-GB" sz="3400" dirty="0" smtClean="0">
                <a:latin typeface="Trebuchet MS" panose="020B0603020202020204" pitchFamily="34" charset="0"/>
              </a:rPr>
            </a:br>
            <a:r>
              <a:rPr lang="en-GB" sz="3400" dirty="0" smtClean="0">
                <a:latin typeface="Trebuchet MS" panose="020B0603020202020204" pitchFamily="34" charset="0"/>
              </a:rPr>
              <a:t>Advocacy and dissemination</a:t>
            </a:r>
          </a:p>
          <a:p>
            <a:pPr marL="285750" lvl="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400" b="1" dirty="0" smtClean="0">
                <a:latin typeface="Trebuchet MS" panose="020B0603020202020204" pitchFamily="34" charset="0"/>
              </a:rPr>
              <a:t>Improving our health and sustainability</a:t>
            </a:r>
            <a:br>
              <a:rPr lang="en-GB" sz="3400" b="1" dirty="0" smtClean="0">
                <a:latin typeface="Trebuchet MS" panose="020B0603020202020204" pitchFamily="34" charset="0"/>
              </a:rPr>
            </a:br>
            <a:r>
              <a:rPr lang="en-GB" sz="3400" dirty="0" err="1" smtClean="0">
                <a:latin typeface="Trebuchet MS" panose="020B0603020202020204" pitchFamily="34" charset="0"/>
              </a:rPr>
              <a:t>eg</a:t>
            </a:r>
            <a:r>
              <a:rPr lang="en-GB" sz="3400" dirty="0" smtClean="0">
                <a:latin typeface="Trebuchet MS" panose="020B0603020202020204" pitchFamily="34" charset="0"/>
              </a:rPr>
              <a:t> fundraising – fewer, bigger grants?</a:t>
            </a:r>
            <a:br>
              <a:rPr lang="en-GB" sz="3400" dirty="0" smtClean="0">
                <a:latin typeface="Trebuchet MS" panose="020B0603020202020204" pitchFamily="34" charset="0"/>
              </a:rPr>
            </a:br>
            <a:r>
              <a:rPr lang="en-GB" sz="3400" dirty="0" smtClean="0">
                <a:latin typeface="Trebuchet MS" panose="020B0603020202020204" pitchFamily="34" charset="0"/>
              </a:rPr>
              <a:t>IT and finance systems, staff roles </a:t>
            </a:r>
            <a:r>
              <a:rPr lang="en-GB" sz="3400" dirty="0" err="1" smtClean="0">
                <a:latin typeface="Trebuchet MS" panose="020B0603020202020204" pitchFamily="34" charset="0"/>
              </a:rPr>
              <a:t>etc</a:t>
            </a:r>
            <a:endParaRPr lang="en-GB" sz="3400" dirty="0" smtClean="0">
              <a:latin typeface="Trebuchet MS" panose="020B0603020202020204" pitchFamily="34" charset="0"/>
            </a:endParaRPr>
          </a:p>
          <a:p>
            <a:pPr lvl="0">
              <a:spcAft>
                <a:spcPts val="800"/>
              </a:spcAft>
            </a:pPr>
            <a:r>
              <a:rPr lang="en-GB" sz="3300" dirty="0" smtClean="0"/>
              <a:t/>
            </a:r>
            <a:br>
              <a:rPr lang="en-GB" sz="3300" dirty="0" smtClean="0"/>
            </a:br>
            <a:endParaRPr lang="en-GB" sz="3300" dirty="0" smtClean="0"/>
          </a:p>
        </p:txBody>
      </p:sp>
    </p:spTree>
    <p:extLst>
      <p:ext uri="{BB962C8B-B14F-4D97-AF65-F5344CB8AC3E}">
        <p14:creationId xmlns:p14="http://schemas.microsoft.com/office/powerpoint/2010/main" val="320725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Now its your turn to contribute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56462" y="978607"/>
            <a:ext cx="11835538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Aft>
                <a:spcPts val="10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What do you think?</a:t>
            </a:r>
            <a:br>
              <a:rPr lang="en-GB" sz="3200" b="1" dirty="0" smtClean="0">
                <a:latin typeface="Trebuchet MS" panose="020B0603020202020204" pitchFamily="34" charset="0"/>
              </a:rPr>
            </a:br>
            <a:r>
              <a:rPr lang="en-GB" sz="3200" b="1" dirty="0" smtClean="0">
                <a:latin typeface="Trebuchet MS" panose="020B0603020202020204" pitchFamily="34" charset="0"/>
              </a:rPr>
              <a:t>How </a:t>
            </a:r>
            <a:r>
              <a:rPr lang="en-GB" sz="3200" b="1" dirty="0" smtClean="0">
                <a:latin typeface="Trebuchet MS" panose="020B0603020202020204" pitchFamily="34" charset="0"/>
              </a:rPr>
              <a:t>could your organisation help us achieve impact: </a:t>
            </a:r>
            <a:r>
              <a:rPr lang="en-GB" sz="3200" dirty="0" smtClean="0">
                <a:latin typeface="Trebuchet MS" panose="020B0603020202020204" pitchFamily="34" charset="0"/>
              </a:rPr>
              <a:t/>
            </a:r>
            <a:br>
              <a:rPr lang="en-GB" sz="3200" dirty="0" smtClean="0">
                <a:latin typeface="Trebuchet MS" panose="020B0603020202020204" pitchFamily="34" charset="0"/>
              </a:rPr>
            </a:br>
            <a:r>
              <a:rPr lang="en-GB" sz="3200" dirty="0" smtClean="0">
                <a:latin typeface="Trebuchet MS" panose="020B0603020202020204" pitchFamily="34" charset="0"/>
              </a:rPr>
              <a:t>Community development</a:t>
            </a:r>
            <a:br>
              <a:rPr lang="en-GB" sz="3200" dirty="0" smtClean="0">
                <a:latin typeface="Trebuchet MS" panose="020B0603020202020204" pitchFamily="34" charset="0"/>
              </a:rPr>
            </a:br>
            <a:r>
              <a:rPr lang="en-GB" sz="3200" dirty="0" smtClean="0">
                <a:latin typeface="Trebuchet MS" panose="020B0603020202020204" pitchFamily="34" charset="0"/>
              </a:rPr>
              <a:t>Advocacy and dissemination</a:t>
            </a:r>
          </a:p>
          <a:p>
            <a:pPr marL="514350" lvl="0" indent="-514350">
              <a:spcAft>
                <a:spcPts val="800"/>
              </a:spcAft>
              <a:buFont typeface="+mj-lt"/>
              <a:buAutoNum type="arabicPeriod"/>
            </a:pPr>
            <a:r>
              <a:rPr lang="en-GB" sz="3200" b="1" dirty="0">
                <a:latin typeface="Trebuchet MS" panose="020B0603020202020204" pitchFamily="34" charset="0"/>
              </a:rPr>
              <a:t>What are </a:t>
            </a:r>
            <a:r>
              <a:rPr lang="en-GB" sz="3200" b="1" dirty="0" smtClean="0">
                <a:latin typeface="Trebuchet MS" panose="020B0603020202020204" pitchFamily="34" charset="0"/>
              </a:rPr>
              <a:t>your </a:t>
            </a:r>
            <a:r>
              <a:rPr lang="en-GB" sz="3200" b="1" dirty="0">
                <a:latin typeface="Trebuchet MS" panose="020B0603020202020204" pitchFamily="34" charset="0"/>
              </a:rPr>
              <a:t>priorities for our </a:t>
            </a:r>
            <a:r>
              <a:rPr lang="en-GB" sz="3200" b="1" dirty="0" smtClean="0">
                <a:latin typeface="Trebuchet MS" panose="020B0603020202020204" pitchFamily="34" charset="0"/>
              </a:rPr>
              <a:t>partnership?</a:t>
            </a:r>
          </a:p>
          <a:p>
            <a:pPr marL="514350" lvl="0" indent="-514350">
              <a:spcAft>
                <a:spcPts val="16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How could we help your work become sustainable?</a:t>
            </a:r>
          </a:p>
          <a:p>
            <a:pPr marL="514350" lvl="0" indent="-514350">
              <a:spcAft>
                <a:spcPts val="8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What do we do well?</a:t>
            </a:r>
          </a:p>
          <a:p>
            <a:pPr marL="514350" lvl="0" indent="-514350">
              <a:spcAft>
                <a:spcPts val="8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What could we do better or more of?</a:t>
            </a:r>
          </a:p>
          <a:p>
            <a:pPr marL="514350" lvl="0" indent="-514350">
              <a:spcAft>
                <a:spcPts val="8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What should we stop doing?</a:t>
            </a:r>
          </a:p>
          <a:p>
            <a:pPr marL="514350" lvl="0" indent="-514350">
              <a:spcAft>
                <a:spcPts val="800"/>
              </a:spcAft>
              <a:buFont typeface="+mj-lt"/>
              <a:buAutoNum type="arabicPeriod"/>
            </a:pPr>
            <a:r>
              <a:rPr lang="en-GB" sz="3200" b="1" dirty="0" smtClean="0">
                <a:latin typeface="Trebuchet MS" panose="020B0603020202020204" pitchFamily="34" charset="0"/>
              </a:rPr>
              <a:t>Any other comments?</a:t>
            </a:r>
          </a:p>
          <a:p>
            <a:pPr lvl="0">
              <a:spcAft>
                <a:spcPts val="800"/>
              </a:spcAft>
            </a:pPr>
            <a:r>
              <a:rPr lang="en-GB" sz="3400" b="1" dirty="0">
                <a:latin typeface="Trebuchet MS" panose="020B0603020202020204" pitchFamily="34" charset="0"/>
              </a:rPr>
              <a:t/>
            </a:r>
            <a:br>
              <a:rPr lang="en-GB" sz="3400" b="1" dirty="0">
                <a:latin typeface="Trebuchet MS" panose="020B0603020202020204" pitchFamily="34" charset="0"/>
              </a:rPr>
            </a:br>
            <a:r>
              <a:rPr lang="en-GB" sz="3300" dirty="0" smtClean="0"/>
              <a:t/>
            </a:r>
            <a:br>
              <a:rPr lang="en-GB" sz="3300" dirty="0" smtClean="0"/>
            </a:br>
            <a:endParaRPr lang="en-GB" sz="3300" dirty="0" smtClean="0"/>
          </a:p>
        </p:txBody>
      </p:sp>
    </p:spTree>
    <p:extLst>
      <p:ext uri="{BB962C8B-B14F-4D97-AF65-F5344CB8AC3E}">
        <p14:creationId xmlns:p14="http://schemas.microsoft.com/office/powerpoint/2010/main" val="169534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4"/>
            <a:ext cx="12192000" cy="281196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 Points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7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98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Andrew</cp:lastModifiedBy>
  <cp:revision>43</cp:revision>
  <dcterms:created xsi:type="dcterms:W3CDTF">2018-02-05T11:13:09Z</dcterms:created>
  <dcterms:modified xsi:type="dcterms:W3CDTF">2018-04-05T12:53:41Z</dcterms:modified>
</cp:coreProperties>
</file>