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9" r:id="rId5"/>
    <p:sldId id="275" r:id="rId6"/>
    <p:sldId id="272" r:id="rId7"/>
    <p:sldId id="274" r:id="rId8"/>
    <p:sldId id="27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6 and 7:</a:t>
            </a:r>
            <a:b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Fundraising and Sustainability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089" y="1799471"/>
            <a:ext cx="1135781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b="1" dirty="0" smtClean="0">
                <a:latin typeface="Trebuchet MS" panose="020B0603020202020204" pitchFamily="34" charset="0"/>
              </a:rPr>
              <a:t>What have you learned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/>
              <a:t>From your bad experiences of fundraising?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/>
              <a:t>From your good experiences of fundraising?</a:t>
            </a:r>
            <a:endParaRPr lang="en-GB" sz="3400" dirty="0" smtClean="0"/>
          </a:p>
        </p:txBody>
      </p:sp>
    </p:spTree>
    <p:extLst>
      <p:ext uri="{BB962C8B-B14F-4D97-AF65-F5344CB8AC3E}">
        <p14:creationId xmlns:p14="http://schemas.microsoft.com/office/powerpoint/2010/main" val="183706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05" y="1115529"/>
            <a:ext cx="9032314" cy="5424264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81000" y="2830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The Fundraising Cycle</a:t>
            </a:r>
            <a:endParaRPr lang="en-GB" sz="4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89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797" y="150100"/>
            <a:ext cx="3819525" cy="28991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3322" y="2226105"/>
            <a:ext cx="4981575" cy="3086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798" y="3039473"/>
            <a:ext cx="3819525" cy="3686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23322" y="834160"/>
            <a:ext cx="8207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The three </a:t>
            </a:r>
            <a:r>
              <a:rPr lang="en-GB" sz="4000" b="1" dirty="0" err="1" smtClean="0">
                <a:solidFill>
                  <a:srgbClr val="C00000"/>
                </a:solidFill>
                <a:latin typeface="Trebuchet MS" panose="020B0603020202020204" pitchFamily="34" charset="0"/>
              </a:rPr>
              <a:t>Rs</a:t>
            </a: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of Grant Seeking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89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9" y="258832"/>
            <a:ext cx="11730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Fundraising Roles and Research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089" y="1059550"/>
            <a:ext cx="1135781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Who does what in your organisation?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How do you research donors?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What key information do you need?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Policies and priorities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Grant: sizes, proportions and duration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Application procedure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Deadlines</a:t>
            </a:r>
            <a:r>
              <a:rPr lang="en-GB" sz="3400" dirty="0" smtClean="0"/>
              <a:t/>
            </a:r>
            <a:br>
              <a:rPr lang="en-GB" sz="3400" dirty="0" smtClean="0"/>
            </a:br>
            <a:endParaRPr lang="en-GB" sz="3400" dirty="0" smtClean="0"/>
          </a:p>
        </p:txBody>
      </p:sp>
    </p:spTree>
    <p:extLst>
      <p:ext uri="{BB962C8B-B14F-4D97-AF65-F5344CB8AC3E}">
        <p14:creationId xmlns:p14="http://schemas.microsoft.com/office/powerpoint/2010/main" val="142042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Fundraising Strategy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221705" y="1059550"/>
            <a:ext cx="655119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What is a fundraising strategy?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Why do we need one?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600" dirty="0" smtClean="0"/>
              <a:t>What should it contain?</a:t>
            </a:r>
            <a:endParaRPr lang="en-GB" sz="3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888899"/>
            <a:ext cx="4748165" cy="580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8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211" y="373204"/>
            <a:ext cx="117307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What Makes a Good Proposal?</a:t>
            </a:r>
            <a:b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(Characteristics)</a:t>
            </a:r>
            <a:endParaRPr lang="en-GB" sz="4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1211" y="1902756"/>
            <a:ext cx="11843676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>
                <a:latin typeface="+mn-lt"/>
              </a:rPr>
              <a:t>A good, well-planned project with clear and realistic </a:t>
            </a:r>
            <a:r>
              <a:rPr lang="en-GB" altLang="en-US" sz="3400" dirty="0" smtClean="0">
                <a:latin typeface="+mn-lt"/>
              </a:rPr>
              <a:t>objectives</a:t>
            </a:r>
          </a:p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 smtClean="0">
                <a:latin typeface="+mn-lt"/>
              </a:rPr>
              <a:t>Meeting the donors criteria and guidelines</a:t>
            </a:r>
          </a:p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 smtClean="0">
                <a:latin typeface="+mn-lt"/>
              </a:rPr>
              <a:t>A </a:t>
            </a:r>
            <a:r>
              <a:rPr lang="en-GB" altLang="en-US" sz="3400" dirty="0">
                <a:latin typeface="+mn-lt"/>
              </a:rPr>
              <a:t>clear presentation and layout</a:t>
            </a:r>
          </a:p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 smtClean="0">
                <a:latin typeface="+mn-lt"/>
              </a:rPr>
              <a:t>Strong illustrations, if appropriate</a:t>
            </a:r>
            <a:endParaRPr lang="en-GB" altLang="en-US" sz="3400" dirty="0">
              <a:latin typeface="+mn-lt"/>
            </a:endParaRPr>
          </a:p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>
                <a:latin typeface="+mn-lt"/>
              </a:rPr>
              <a:t>A clear and consistent writing style</a:t>
            </a:r>
          </a:p>
          <a:p>
            <a:pPr marL="285750" indent="-285750" eaLnBrk="1" hangingPunct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3400" dirty="0">
                <a:latin typeface="+mn-lt"/>
              </a:rPr>
              <a:t>Timely arrival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41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2221" y="2026957"/>
            <a:ext cx="487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What Makes a</a:t>
            </a:r>
            <a:b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Good Proposal?</a:t>
            </a:r>
            <a:b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(Content)</a:t>
            </a:r>
            <a:endParaRPr lang="en-GB" sz="4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6644" y="439629"/>
            <a:ext cx="7255634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/>
              <a:t>Project title, contents and summary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Background </a:t>
            </a:r>
            <a:r>
              <a:rPr lang="en-GB" sz="2600" dirty="0"/>
              <a:t>and need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Your organisation’s </a:t>
            </a:r>
            <a:r>
              <a:rPr lang="en-GB" sz="2600" dirty="0"/>
              <a:t>relevant experience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Objectives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Activities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Beneficiaries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Partners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Sustainability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Wider </a:t>
            </a:r>
            <a:r>
              <a:rPr lang="en-GB" sz="2600" dirty="0"/>
              <a:t>impact through </a:t>
            </a:r>
            <a:r>
              <a:rPr lang="en-GB" sz="2600" dirty="0" smtClean="0"/>
              <a:t>dissemination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Monitoring </a:t>
            </a:r>
            <a:r>
              <a:rPr lang="en-GB" sz="2600" dirty="0"/>
              <a:t>and evaluation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Assumptions </a:t>
            </a:r>
            <a:r>
              <a:rPr lang="en-GB" sz="2600" dirty="0"/>
              <a:t>and risks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Timetable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Staff </a:t>
            </a:r>
            <a:r>
              <a:rPr lang="en-GB" sz="2600" dirty="0"/>
              <a:t>and other resource inputs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Budget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600" dirty="0" smtClean="0"/>
              <a:t>If required, </a:t>
            </a:r>
            <a:r>
              <a:rPr lang="en-GB" sz="2600" dirty="0" err="1" smtClean="0"/>
              <a:t>logframe</a:t>
            </a:r>
            <a:r>
              <a:rPr lang="en-GB" sz="2600" dirty="0" smtClean="0"/>
              <a:t> </a:t>
            </a:r>
            <a:r>
              <a:rPr lang="en-GB" sz="2600" dirty="0"/>
              <a:t>and </a:t>
            </a:r>
            <a:r>
              <a:rPr lang="en-GB" sz="2600" dirty="0" smtClean="0"/>
              <a:t>appendices</a:t>
            </a:r>
            <a:endParaRPr kumimoji="0" lang="en-GB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021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Proposal Critique</a:t>
            </a:r>
            <a:endParaRPr lang="en-GB" sz="4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089" y="1059550"/>
            <a:ext cx="113578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>
                <a:latin typeface="Trebuchet MS" panose="020B0603020202020204" pitchFamily="34" charset="0"/>
              </a:rPr>
              <a:t>Are the objectives clear and </a:t>
            </a:r>
            <a:r>
              <a:rPr lang="en-GB" sz="3400" dirty="0" err="1" smtClean="0">
                <a:latin typeface="Trebuchet MS" panose="020B0603020202020204" pitchFamily="34" charset="0"/>
              </a:rPr>
              <a:t>achieveable</a:t>
            </a:r>
            <a:r>
              <a:rPr lang="en-GB" sz="3400" dirty="0" smtClean="0">
                <a:latin typeface="Trebuchet MS" panose="020B0603020202020204" pitchFamily="34" charset="0"/>
              </a:rPr>
              <a:t>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>
                <a:latin typeface="Trebuchet MS" panose="020B0603020202020204" pitchFamily="34" charset="0"/>
              </a:rPr>
              <a:t>Will the project reach the beneficiaries?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>
                <a:latin typeface="Trebuchet MS" panose="020B0603020202020204" pitchFamily="34" charset="0"/>
              </a:rPr>
              <a:t>Is the project sustainable?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dirty="0" smtClean="0">
                <a:latin typeface="Trebuchet MS" panose="020B0603020202020204" pitchFamily="34" charset="0"/>
              </a:rPr>
              <a:t>Does the project offer good value for money?</a:t>
            </a:r>
            <a:br>
              <a:rPr lang="en-GB" sz="3400" dirty="0" smtClean="0">
                <a:latin typeface="Trebuchet MS" panose="020B0603020202020204" pitchFamily="34" charset="0"/>
              </a:rPr>
            </a:br>
            <a:endParaRPr lang="en-GB" sz="3400" dirty="0" smtClean="0">
              <a:latin typeface="Trebuchet MS" panose="020B0603020202020204" pitchFamily="34" charset="0"/>
            </a:endParaRP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i="1" dirty="0" smtClean="0">
                <a:latin typeface="Trebuchet MS" panose="020B0603020202020204" pitchFamily="34" charset="0"/>
              </a:rPr>
              <a:t>Look at the proposal though the donor’s eyes</a:t>
            </a:r>
            <a:endParaRPr lang="en-GB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37698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4"/>
            <a:ext cx="12192000" cy="281196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 Points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7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246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Andrew</cp:lastModifiedBy>
  <cp:revision>39</cp:revision>
  <dcterms:created xsi:type="dcterms:W3CDTF">2018-02-05T11:13:09Z</dcterms:created>
  <dcterms:modified xsi:type="dcterms:W3CDTF">2018-04-04T10:55:51Z</dcterms:modified>
</cp:coreProperties>
</file>